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8" r:id="rId6"/>
    <p:sldId id="259" r:id="rId7"/>
    <p:sldId id="260" r:id="rId8"/>
    <p:sldId id="261" r:id="rId9"/>
    <p:sldId id="262" r:id="rId10"/>
    <p:sldId id="263" r:id="rId11"/>
    <p:sldId id="264" r:id="rId12"/>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DECCC6BA-0865-45E9-987B-43B025951EDE}" type="datetimeFigureOut">
              <a:rPr lang="en-US" smtClean="0"/>
              <a:t>4/12/21</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FAFA09CC-B2B1-4EFD-A58E-20B60A6530C7}" type="slidenum">
              <a:rPr lang="en-US" smtClean="0"/>
              <a:t>‹#›</a:t>
            </a:fld>
            <a:endParaRPr lang="en-US"/>
          </a:p>
        </p:txBody>
      </p:sp>
    </p:spTree>
    <p:extLst>
      <p:ext uri="{BB962C8B-B14F-4D97-AF65-F5344CB8AC3E}">
        <p14:creationId xmlns:p14="http://schemas.microsoft.com/office/powerpoint/2010/main" val="788082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C34684D-4725-49D5-9EAC-020343A8C5B6}"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1562056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34684D-4725-49D5-9EAC-020343A8C5B6}"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207785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34684D-4725-49D5-9EAC-020343A8C5B6}"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2310561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34684D-4725-49D5-9EAC-020343A8C5B6}"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3944478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34684D-4725-49D5-9EAC-020343A8C5B6}"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360854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34684D-4725-49D5-9EAC-020343A8C5B6}" type="datetimeFigureOut">
              <a:rPr lang="en-US" smtClean="0"/>
              <a:t>4/12/21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3916274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C34684D-4725-49D5-9EAC-020343A8C5B6}" type="datetimeFigureOut">
              <a:rPr lang="en-US" smtClean="0"/>
              <a:t>4/12/21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2554963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C34684D-4725-49D5-9EAC-020343A8C5B6}" type="datetimeFigureOut">
              <a:rPr lang="en-US" smtClean="0"/>
              <a:t>4/12/21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1771776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34684D-4725-49D5-9EAC-020343A8C5B6}" type="datetimeFigureOut">
              <a:rPr lang="en-US" smtClean="0"/>
              <a:t>4/12/21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4292102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34684D-4725-49D5-9EAC-020343A8C5B6}" type="datetimeFigureOut">
              <a:rPr lang="en-US" smtClean="0"/>
              <a:t>4/12/21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187619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34684D-4725-49D5-9EAC-020343A8C5B6}" type="datetimeFigureOut">
              <a:rPr lang="en-US" smtClean="0"/>
              <a:t>4/12/21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129D2-2B29-4917-A6E2-B11A8AF66D19}" type="slidenum">
              <a:rPr lang="en-US" smtClean="0"/>
              <a:t>‹#›</a:t>
            </a:fld>
            <a:endParaRPr lang="en-US"/>
          </a:p>
        </p:txBody>
      </p:sp>
    </p:spTree>
    <p:extLst>
      <p:ext uri="{BB962C8B-B14F-4D97-AF65-F5344CB8AC3E}">
        <p14:creationId xmlns:p14="http://schemas.microsoft.com/office/powerpoint/2010/main" val="2330809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4684D-4725-49D5-9EAC-020343A8C5B6}" type="datetimeFigureOut">
              <a:rPr lang="en-US" smtClean="0"/>
              <a:t>4/12/21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0129D2-2B29-4917-A6E2-B11A8AF66D19}" type="slidenum">
              <a:rPr lang="en-US" smtClean="0"/>
              <a:t>‹#›</a:t>
            </a:fld>
            <a:endParaRPr lang="en-US"/>
          </a:p>
        </p:txBody>
      </p:sp>
    </p:spTree>
    <p:extLst>
      <p:ext uri="{BB962C8B-B14F-4D97-AF65-F5344CB8AC3E}">
        <p14:creationId xmlns:p14="http://schemas.microsoft.com/office/powerpoint/2010/main" val="2987653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b="1" dirty="0"/>
              <a:t>HSCI 615 Information management and Quantitative Decision-Making and Control</a:t>
            </a:r>
          </a:p>
        </p:txBody>
      </p:sp>
      <p:sp>
        <p:nvSpPr>
          <p:cNvPr id="3" name="Subtitle 2"/>
          <p:cNvSpPr>
            <a:spLocks noGrp="1"/>
          </p:cNvSpPr>
          <p:nvPr>
            <p:ph type="subTitle" idx="1"/>
          </p:nvPr>
        </p:nvSpPr>
        <p:spPr/>
        <p:txBody>
          <a:bodyPr/>
          <a:lstStyle/>
          <a:p>
            <a:r>
              <a:rPr lang="en-US" dirty="0">
                <a:solidFill>
                  <a:schemeClr val="tx1"/>
                </a:solidFill>
              </a:rPr>
              <a:t>Project Outline</a:t>
            </a:r>
          </a:p>
        </p:txBody>
      </p:sp>
    </p:spTree>
    <p:extLst>
      <p:ext uri="{BB962C8B-B14F-4D97-AF65-F5344CB8AC3E}">
        <p14:creationId xmlns:p14="http://schemas.microsoft.com/office/powerpoint/2010/main" val="3273346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10BFDD-E8A2-40F6-B25C-30588AE2938E}"/>
              </a:ext>
            </a:extLst>
          </p:cNvPr>
          <p:cNvSpPr>
            <a:spLocks noGrp="1"/>
          </p:cNvSpPr>
          <p:nvPr>
            <p:ph type="title"/>
          </p:nvPr>
        </p:nvSpPr>
        <p:spPr>
          <a:xfrm>
            <a:off x="457200" y="274638"/>
            <a:ext cx="8229600" cy="457199"/>
          </a:xfrm>
        </p:spPr>
        <p:txBody>
          <a:bodyPr>
            <a:normAutofit/>
          </a:bodyPr>
          <a:lstStyle/>
          <a:p>
            <a:r>
              <a:rPr lang="en-US" altLang="en-US" sz="2000" b="1" dirty="0">
                <a:cs typeface="Times New Roman" charset="0"/>
              </a:rPr>
              <a:t>Part 2 Draft</a:t>
            </a:r>
            <a:endParaRPr lang="en-US" sz="2000" dirty="0"/>
          </a:p>
        </p:txBody>
      </p:sp>
      <p:sp>
        <p:nvSpPr>
          <p:cNvPr id="3" name="Content Placeholder 2"/>
          <p:cNvSpPr>
            <a:spLocks noGrp="1"/>
          </p:cNvSpPr>
          <p:nvPr>
            <p:ph idx="1"/>
          </p:nvPr>
        </p:nvSpPr>
        <p:spPr>
          <a:xfrm>
            <a:off x="457200" y="731838"/>
            <a:ext cx="8229600" cy="5394326"/>
          </a:xfrm>
        </p:spPr>
        <p:txBody>
          <a:bodyPr>
            <a:normAutofit fontScale="32500" lnSpcReduction="20000"/>
          </a:bodyPr>
          <a:lstStyle/>
          <a:p>
            <a:pPr marL="0" indent="0">
              <a:lnSpc>
                <a:spcPct val="90000"/>
              </a:lnSpc>
              <a:buNone/>
            </a:pPr>
            <a:r>
              <a:rPr lang="en-US" altLang="en-US" sz="4900" dirty="0">
                <a:cs typeface="Times New Roman" charset="0"/>
              </a:rPr>
              <a:t>3.  Model Formulation:  </a:t>
            </a:r>
          </a:p>
          <a:p>
            <a:pPr lvl="1">
              <a:lnSpc>
                <a:spcPct val="90000"/>
              </a:lnSpc>
            </a:pPr>
            <a:r>
              <a:rPr lang="en-US" altLang="en-US" sz="4900" dirty="0">
                <a:cs typeface="Times New Roman" charset="0"/>
              </a:rPr>
              <a:t>A cybernetic illustration and more detailed Flowchart of the conversation process </a:t>
            </a:r>
          </a:p>
          <a:p>
            <a:pPr lvl="1">
              <a:lnSpc>
                <a:spcPct val="90000"/>
              </a:lnSpc>
            </a:pPr>
            <a:r>
              <a:rPr lang="en-US" altLang="en-US" sz="4900" dirty="0">
                <a:cs typeface="Times New Roman" charset="0"/>
              </a:rPr>
              <a:t>Is it a financial modeling program or probabilistic decision-making between unknowns</a:t>
            </a:r>
          </a:p>
          <a:p>
            <a:pPr lvl="1">
              <a:lnSpc>
                <a:spcPct val="90000"/>
              </a:lnSpc>
            </a:pPr>
            <a:r>
              <a:rPr lang="en-US" altLang="en-US" sz="4900" dirty="0">
                <a:cs typeface="Times New Roman" charset="0"/>
              </a:rPr>
              <a:t>What does the model show you about where the problem is and how it is connected to achieving the defined output</a:t>
            </a:r>
          </a:p>
          <a:p>
            <a:pPr marL="457200" lvl="1" indent="0">
              <a:lnSpc>
                <a:spcPct val="90000"/>
              </a:lnSpc>
              <a:buNone/>
            </a:pPr>
            <a:endParaRPr lang="en-US" altLang="en-US" sz="4900" dirty="0">
              <a:cs typeface="Times New Roman" charset="0"/>
            </a:endParaRPr>
          </a:p>
          <a:p>
            <a:pPr marL="0" indent="0">
              <a:lnSpc>
                <a:spcPct val="90000"/>
              </a:lnSpc>
              <a:buNone/>
            </a:pPr>
            <a:r>
              <a:rPr lang="en-US" altLang="en-US" sz="4900" dirty="0">
                <a:cs typeface="Times New Roman" charset="0"/>
              </a:rPr>
              <a:t>4.   Determination of data requirements and availability</a:t>
            </a:r>
          </a:p>
          <a:p>
            <a:pPr lvl="1">
              <a:lnSpc>
                <a:spcPct val="90000"/>
              </a:lnSpc>
            </a:pPr>
            <a:r>
              <a:rPr lang="en-US" altLang="en-US" sz="4900" dirty="0">
                <a:cs typeface="Times New Roman" charset="0"/>
              </a:rPr>
              <a:t>In an ideal world what data/information would you need to evaluate the system and the problem?</a:t>
            </a:r>
          </a:p>
          <a:p>
            <a:pPr lvl="1">
              <a:lnSpc>
                <a:spcPct val="90000"/>
              </a:lnSpc>
            </a:pPr>
            <a:r>
              <a:rPr lang="en-US" altLang="en-US" sz="4900" dirty="0">
                <a:cs typeface="Times New Roman" charset="0"/>
              </a:rPr>
              <a:t>In the real world what data/information can you actually obtain.</a:t>
            </a:r>
          </a:p>
          <a:p>
            <a:pPr lvl="2">
              <a:lnSpc>
                <a:spcPct val="90000"/>
              </a:lnSpc>
            </a:pPr>
            <a:r>
              <a:rPr lang="en-US" altLang="en-US" sz="4900" dirty="0">
                <a:cs typeface="Times New Roman" charset="0"/>
              </a:rPr>
              <a:t>Remember you probably will have to have access to various “probabilities”, like levels of expected demand, or salaries, or market demand.  You either can calculate these or you need to find external standards .  </a:t>
            </a:r>
          </a:p>
          <a:p>
            <a:pPr marL="914400" lvl="2" indent="0">
              <a:lnSpc>
                <a:spcPct val="90000"/>
              </a:lnSpc>
              <a:buNone/>
            </a:pPr>
            <a:endParaRPr lang="en-US" altLang="en-US" sz="4900" dirty="0">
              <a:cs typeface="Times New Roman" charset="0"/>
            </a:endParaRPr>
          </a:p>
          <a:p>
            <a:pPr marL="0" indent="0">
              <a:lnSpc>
                <a:spcPct val="90000"/>
              </a:lnSpc>
              <a:buNone/>
            </a:pPr>
            <a:r>
              <a:rPr lang="en-US" altLang="en-US" sz="4900" dirty="0">
                <a:cs typeface="Times New Roman" charset="0"/>
              </a:rPr>
              <a:t>5.   Preliminary examination of data/information that you can collect to help with the analysis of the problem.</a:t>
            </a:r>
            <a:r>
              <a:rPr lang="en-US" altLang="en-US" sz="4900" dirty="0">
                <a:cs typeface="Times New Roman" panose="02020603050405020304" pitchFamily="18" charset="0"/>
              </a:rPr>
              <a:t> </a:t>
            </a:r>
          </a:p>
          <a:p>
            <a:pPr lvl="1">
              <a:lnSpc>
                <a:spcPct val="90000"/>
              </a:lnSpc>
            </a:pPr>
            <a:r>
              <a:rPr lang="en-US" altLang="en-US" sz="4900" dirty="0">
                <a:cs typeface="Times New Roman" panose="02020603050405020304" pitchFamily="18" charset="0"/>
              </a:rPr>
              <a:t>If you have data what does it look like?  </a:t>
            </a:r>
          </a:p>
          <a:p>
            <a:pPr lvl="1">
              <a:lnSpc>
                <a:spcPct val="90000"/>
              </a:lnSpc>
            </a:pPr>
            <a:r>
              <a:rPr lang="en-US" altLang="en-US" sz="4900" dirty="0">
                <a:cs typeface="Times New Roman" panose="02020603050405020304" pitchFamily="18" charset="0"/>
              </a:rPr>
              <a:t>If you guessing or inventing the data what might it look like?</a:t>
            </a:r>
          </a:p>
          <a:p>
            <a:pPr marL="457200" lvl="1" indent="0">
              <a:lnSpc>
                <a:spcPct val="90000"/>
              </a:lnSpc>
              <a:buNone/>
            </a:pPr>
            <a:endParaRPr lang="en-US" altLang="en-US" sz="4900" dirty="0">
              <a:cs typeface="Times New Roman" panose="02020603050405020304" pitchFamily="18" charset="0"/>
            </a:endParaRPr>
          </a:p>
          <a:p>
            <a:pPr marL="514350" indent="-514350">
              <a:lnSpc>
                <a:spcPct val="90000"/>
              </a:lnSpc>
              <a:buAutoNum type="arabicPeriod" startAt="6"/>
            </a:pPr>
            <a:r>
              <a:rPr lang="en-US" altLang="en-US" sz="4900" dirty="0">
                <a:cs typeface="Times New Roman" charset="0"/>
              </a:rPr>
              <a:t>Think about two different and unique alternative solutions</a:t>
            </a:r>
          </a:p>
          <a:p>
            <a:pPr marL="400050" lvl="1" indent="0">
              <a:lnSpc>
                <a:spcPct val="90000"/>
              </a:lnSpc>
              <a:buNone/>
            </a:pPr>
            <a:r>
              <a:rPr lang="en-US" altLang="en-US" sz="4900" dirty="0">
                <a:cs typeface="Times New Roman" charset="0"/>
              </a:rPr>
              <a:t>         Literature search</a:t>
            </a:r>
          </a:p>
          <a:p>
            <a:pPr lvl="1">
              <a:lnSpc>
                <a:spcPct val="90000"/>
              </a:lnSpc>
            </a:pPr>
            <a:r>
              <a:rPr lang="en-US" altLang="en-US" sz="4900" dirty="0">
                <a:cs typeface="Times New Roman" charset="0"/>
              </a:rPr>
              <a:t>Your problem is not unique, someone else has had to deal with the same type of decision.  Find some articles that talk about approaches that others have use to address similar situations</a:t>
            </a:r>
          </a:p>
          <a:p>
            <a:pPr lvl="1">
              <a:lnSpc>
                <a:spcPct val="90000"/>
              </a:lnSpc>
            </a:pPr>
            <a:r>
              <a:rPr lang="en-US" altLang="en-US" sz="4900" b="1" dirty="0">
                <a:cs typeface="Times New Roman" charset="0"/>
              </a:rPr>
              <a:t>OR</a:t>
            </a:r>
            <a:r>
              <a:rPr lang="en-US" altLang="en-US" sz="4900" dirty="0">
                <a:cs typeface="Times New Roman" charset="0"/>
              </a:rPr>
              <a:t> Once you have settles on an appropriate quantitative decision tool, find articles that discuss the use of the tool and the pros and cons</a:t>
            </a:r>
          </a:p>
          <a:p>
            <a:pPr>
              <a:lnSpc>
                <a:spcPct val="90000"/>
              </a:lnSpc>
            </a:pPr>
            <a:endParaRPr lang="en-US" altLang="en-US" sz="4900" dirty="0">
              <a:cs typeface="Times New Roman" charset="0"/>
            </a:endParaRPr>
          </a:p>
          <a:p>
            <a:endParaRPr lang="en-US" dirty="0"/>
          </a:p>
        </p:txBody>
      </p:sp>
    </p:spTree>
    <p:extLst>
      <p:ext uri="{BB962C8B-B14F-4D97-AF65-F5344CB8AC3E}">
        <p14:creationId xmlns:p14="http://schemas.microsoft.com/office/powerpoint/2010/main" val="3614452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Final Complete Project</a:t>
            </a:r>
          </a:p>
        </p:txBody>
      </p:sp>
      <p:sp>
        <p:nvSpPr>
          <p:cNvPr id="3" name="Content Placeholder 2"/>
          <p:cNvSpPr>
            <a:spLocks noGrp="1"/>
          </p:cNvSpPr>
          <p:nvPr>
            <p:ph idx="1"/>
          </p:nvPr>
        </p:nvSpPr>
        <p:spPr>
          <a:xfrm>
            <a:off x="457200" y="1066800"/>
            <a:ext cx="8229600" cy="5257800"/>
          </a:xfrm>
        </p:spPr>
        <p:txBody>
          <a:bodyPr>
            <a:normAutofit fontScale="92500" lnSpcReduction="20000"/>
          </a:bodyPr>
          <a:lstStyle/>
          <a:p>
            <a:pPr marL="0" indent="0">
              <a:lnSpc>
                <a:spcPct val="90000"/>
              </a:lnSpc>
              <a:buNone/>
            </a:pPr>
            <a:r>
              <a:rPr lang="en-US" altLang="en-US" sz="2200" dirty="0">
                <a:cs typeface="Times New Roman" charset="0"/>
              </a:rPr>
              <a:t>7.   Selection of appropriate </a:t>
            </a:r>
            <a:r>
              <a:rPr lang="en-US" altLang="en-US" sz="2200" u="sng" dirty="0">
                <a:cs typeface="Times New Roman" charset="0"/>
              </a:rPr>
              <a:t>analytical techniques </a:t>
            </a:r>
            <a:r>
              <a:rPr lang="en-US" altLang="en-US" sz="2200" dirty="0">
                <a:cs typeface="Times New Roman" charset="0"/>
              </a:rPr>
              <a:t>for solving the problem</a:t>
            </a:r>
          </a:p>
          <a:p>
            <a:pPr lvl="1">
              <a:lnSpc>
                <a:spcPct val="90000"/>
              </a:lnSpc>
            </a:pPr>
            <a:r>
              <a:rPr lang="en-US" altLang="en-US" sz="2200" dirty="0">
                <a:cs typeface="Times New Roman" charset="0"/>
              </a:rPr>
              <a:t>When is the analytical tool you have chosen appropriate to use?</a:t>
            </a:r>
          </a:p>
          <a:p>
            <a:pPr lvl="1">
              <a:lnSpc>
                <a:spcPct val="90000"/>
              </a:lnSpc>
            </a:pPr>
            <a:r>
              <a:rPr lang="en-US" altLang="en-US" sz="2200" dirty="0">
                <a:cs typeface="Times New Roman" charset="0"/>
              </a:rPr>
              <a:t>What are the pros and cons and data/information requirements for using this tool?</a:t>
            </a:r>
          </a:p>
          <a:p>
            <a:pPr lvl="1">
              <a:lnSpc>
                <a:spcPct val="90000"/>
              </a:lnSpc>
            </a:pPr>
            <a:r>
              <a:rPr lang="en-US" altLang="en-US" sz="2200" i="1" u="sng" dirty="0">
                <a:cs typeface="Times New Roman" charset="0"/>
              </a:rPr>
              <a:t>Use one of the Homework Quantitative problems as the model for your analysis.</a:t>
            </a:r>
          </a:p>
          <a:p>
            <a:pPr marL="0" indent="0">
              <a:lnSpc>
                <a:spcPct val="90000"/>
              </a:lnSpc>
              <a:buNone/>
            </a:pPr>
            <a:r>
              <a:rPr lang="en-US" altLang="en-US" sz="2200" dirty="0">
                <a:cs typeface="Times New Roman" charset="0"/>
              </a:rPr>
              <a:t>8.   Based on the raw data/information that you have obtained and based on the tool(s) selected, </a:t>
            </a:r>
            <a:r>
              <a:rPr lang="en-US" altLang="en-US" sz="2200" b="1" dirty="0">
                <a:cs typeface="Times New Roman" charset="0"/>
              </a:rPr>
              <a:t>run the analysis!</a:t>
            </a:r>
            <a:endParaRPr lang="en-US" altLang="en-US" sz="2200" dirty="0">
              <a:cs typeface="Times New Roman" charset="0"/>
            </a:endParaRPr>
          </a:p>
          <a:p>
            <a:pPr lvl="1">
              <a:lnSpc>
                <a:spcPct val="90000"/>
              </a:lnSpc>
            </a:pPr>
            <a:r>
              <a:rPr lang="en-US" altLang="en-US" sz="1800" dirty="0">
                <a:cs typeface="Times New Roman" charset="0"/>
              </a:rPr>
              <a:t>What does the initial analysis tell you about a solution to your stated problem?</a:t>
            </a:r>
          </a:p>
          <a:p>
            <a:pPr lvl="1">
              <a:lnSpc>
                <a:spcPct val="90000"/>
              </a:lnSpc>
            </a:pPr>
            <a:r>
              <a:rPr lang="en-US" altLang="en-US" sz="1800" dirty="0">
                <a:cs typeface="Times New Roman" charset="0"/>
              </a:rPr>
              <a:t>Do you need to invent data?  </a:t>
            </a:r>
          </a:p>
          <a:p>
            <a:pPr marL="0" indent="0">
              <a:lnSpc>
                <a:spcPct val="90000"/>
              </a:lnSpc>
              <a:buNone/>
            </a:pPr>
            <a:r>
              <a:rPr lang="en-US" altLang="en-US" sz="2200" dirty="0">
                <a:cs typeface="Times New Roman" charset="0"/>
              </a:rPr>
              <a:t>9.   Analyzing and interpreting results (sensitivity analysis) </a:t>
            </a:r>
          </a:p>
          <a:p>
            <a:pPr lvl="1">
              <a:lnSpc>
                <a:spcPct val="90000"/>
              </a:lnSpc>
            </a:pPr>
            <a:r>
              <a:rPr lang="en-US" altLang="en-US" sz="1800" dirty="0">
                <a:cs typeface="Times New Roman" charset="0"/>
              </a:rPr>
              <a:t>What did the initial interpret of the analysis tell you about how important certain date/information is to the final answer?</a:t>
            </a:r>
          </a:p>
          <a:p>
            <a:pPr lvl="1">
              <a:lnSpc>
                <a:spcPct val="90000"/>
              </a:lnSpc>
            </a:pPr>
            <a:r>
              <a:rPr lang="en-US" altLang="en-US" sz="1800" dirty="0">
                <a:cs typeface="Times New Roman" charset="0"/>
              </a:rPr>
              <a:t>Change basic assumptions about probabilities and/or values of your data estimates.</a:t>
            </a:r>
          </a:p>
          <a:p>
            <a:pPr lvl="1">
              <a:lnSpc>
                <a:spcPct val="90000"/>
              </a:lnSpc>
            </a:pPr>
            <a:r>
              <a:rPr lang="en-US" altLang="en-US" sz="1800" dirty="0">
                <a:cs typeface="Times New Roman" charset="0"/>
              </a:rPr>
              <a:t>Run the analysis again.  What does it tell you?  Change variables and run the analysis again? What does it tell you?</a:t>
            </a:r>
          </a:p>
          <a:p>
            <a:pPr marL="0" indent="0">
              <a:lnSpc>
                <a:spcPct val="90000"/>
              </a:lnSpc>
              <a:buNone/>
            </a:pPr>
            <a:r>
              <a:rPr lang="en-US" altLang="en-US" sz="2200" dirty="0">
                <a:cs typeface="Times New Roman" charset="0"/>
              </a:rPr>
              <a:t>10. Application of results to management decision</a:t>
            </a:r>
          </a:p>
          <a:p>
            <a:pPr lvl="1">
              <a:lnSpc>
                <a:spcPct val="90000"/>
              </a:lnSpc>
            </a:pPr>
            <a:r>
              <a:rPr lang="en-US" altLang="en-US" sz="1800" dirty="0">
                <a:cs typeface="Times New Roman" charset="0"/>
              </a:rPr>
              <a:t>What is your final recommendation to senior management about selecting an alternative to solve the problem or achieve the stated objects?  </a:t>
            </a:r>
          </a:p>
          <a:p>
            <a:endParaRPr lang="en-US" sz="2800" dirty="0"/>
          </a:p>
          <a:p>
            <a:endParaRPr lang="en-US" dirty="0"/>
          </a:p>
        </p:txBody>
      </p:sp>
    </p:spTree>
    <p:extLst>
      <p:ext uri="{BB962C8B-B14F-4D97-AF65-F5344CB8AC3E}">
        <p14:creationId xmlns:p14="http://schemas.microsoft.com/office/powerpoint/2010/main" val="3346613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pPr eaLnBrk="1" hangingPunct="1"/>
            <a:r>
              <a:rPr lang="en-US" altLang="en-US" sz="3200" dirty="0"/>
              <a:t>Modeling Decisions in Health Administration</a:t>
            </a:r>
          </a:p>
        </p:txBody>
      </p:sp>
      <p:sp>
        <p:nvSpPr>
          <p:cNvPr id="14339" name="Content Placeholder 2" descr="Rectangle: Click to edit Master text styles&#10;Second level&#10;Third level&#10;Fourth level&#10;Fifth level"/>
          <p:cNvSpPr>
            <a:spLocks noGrp="1"/>
          </p:cNvSpPr>
          <p:nvPr>
            <p:ph idx="1"/>
          </p:nvPr>
        </p:nvSpPr>
        <p:spPr/>
        <p:txBody>
          <a:bodyPr>
            <a:normAutofit/>
          </a:bodyPr>
          <a:lstStyle/>
          <a:p>
            <a:pPr eaLnBrk="1" hangingPunct="1"/>
            <a:r>
              <a:rPr lang="en-US" altLang="en-US" sz="2800" dirty="0"/>
              <a:t>Deterministic models and probabilistic models</a:t>
            </a:r>
          </a:p>
          <a:p>
            <a:pPr lvl="1" eaLnBrk="1" hangingPunct="1"/>
            <a:r>
              <a:rPr lang="en-US" altLang="en-US" sz="2400" dirty="0"/>
              <a:t>Most management decision are made under condition of uncertainty</a:t>
            </a:r>
          </a:p>
          <a:p>
            <a:pPr lvl="2" eaLnBrk="1" hangingPunct="1"/>
            <a:r>
              <a:rPr lang="en-US" altLang="en-US" dirty="0"/>
              <a:t>Forecasting demand</a:t>
            </a:r>
          </a:p>
          <a:p>
            <a:pPr lvl="2" eaLnBrk="1" hangingPunct="1"/>
            <a:r>
              <a:rPr lang="en-US" altLang="en-US" dirty="0"/>
              <a:t>Forecasting supply costs</a:t>
            </a:r>
          </a:p>
          <a:p>
            <a:pPr lvl="2" eaLnBrk="1" hangingPunct="1"/>
            <a:r>
              <a:rPr lang="en-US" altLang="en-US" dirty="0"/>
              <a:t>Uncertainty can be reduced through appropriate use of sampling and statistical analysis</a:t>
            </a:r>
          </a:p>
        </p:txBody>
      </p:sp>
    </p:spTree>
    <p:extLst>
      <p:ext uri="{BB962C8B-B14F-4D97-AF65-F5344CB8AC3E}">
        <p14:creationId xmlns:p14="http://schemas.microsoft.com/office/powerpoint/2010/main" val="2188119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a:bodyPr>
          <a:lstStyle/>
          <a:p>
            <a:pPr eaLnBrk="1" hangingPunct="1"/>
            <a:r>
              <a:rPr lang="en-US" altLang="en-US" sz="3200" dirty="0"/>
              <a:t>Models cannot make management decisions</a:t>
            </a:r>
          </a:p>
        </p:txBody>
      </p:sp>
      <p:sp>
        <p:nvSpPr>
          <p:cNvPr id="21507" name="Content Placeholder 2" descr="Rectangle: Click to edit Master text styles&#10;Second level&#10;Third level&#10;Fourth level&#10;Fifth level"/>
          <p:cNvSpPr>
            <a:spLocks noGrp="1"/>
          </p:cNvSpPr>
          <p:nvPr>
            <p:ph idx="1"/>
          </p:nvPr>
        </p:nvSpPr>
        <p:spPr/>
        <p:txBody>
          <a:bodyPr/>
          <a:lstStyle/>
          <a:p>
            <a:pPr eaLnBrk="1" hangingPunct="1">
              <a:defRPr/>
            </a:pPr>
            <a:r>
              <a:rPr lang="en-US" altLang="en-US" sz="2800" dirty="0"/>
              <a:t>They can support the management decision-making process</a:t>
            </a:r>
          </a:p>
          <a:p>
            <a:pPr marL="0" indent="0" eaLnBrk="1" hangingPunct="1">
              <a:buFont typeface="Wingdings" panose="05000000000000000000" pitchFamily="2" charset="2"/>
              <a:buNone/>
              <a:defRPr/>
            </a:pPr>
            <a:endParaRPr lang="en-US" altLang="en-US" sz="2800" dirty="0"/>
          </a:p>
          <a:p>
            <a:pPr eaLnBrk="1" hangingPunct="1">
              <a:defRPr/>
            </a:pPr>
            <a:r>
              <a:rPr lang="en-US" altLang="en-US" sz="2800" dirty="0"/>
              <a:t>Modeling should be viewed ad an aid to decision-making</a:t>
            </a:r>
          </a:p>
        </p:txBody>
      </p:sp>
    </p:spTree>
    <p:extLst>
      <p:ext uri="{BB962C8B-B14F-4D97-AF65-F5344CB8AC3E}">
        <p14:creationId xmlns:p14="http://schemas.microsoft.com/office/powerpoint/2010/main" val="3358211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sz="3200" b="1"/>
              <a:t>Limitation on the modeling process</a:t>
            </a:r>
          </a:p>
        </p:txBody>
      </p:sp>
      <p:sp>
        <p:nvSpPr>
          <p:cNvPr id="22531" name="Content Placeholder 2" descr="Rectangle: Click to edit Master text styles&#10;Second level&#10;Third level&#10;Fourth level&#10;Fifth level"/>
          <p:cNvSpPr>
            <a:spLocks noGrp="1"/>
          </p:cNvSpPr>
          <p:nvPr>
            <p:ph idx="1"/>
          </p:nvPr>
        </p:nvSpPr>
        <p:spPr/>
        <p:txBody>
          <a:bodyPr/>
          <a:lstStyle/>
          <a:p>
            <a:pPr eaLnBrk="1" hangingPunct="1">
              <a:defRPr/>
            </a:pPr>
            <a:r>
              <a:rPr lang="en-US" altLang="en-US" sz="2800" dirty="0"/>
              <a:t>Not all management decision lend themselves to quantitative modeling</a:t>
            </a:r>
          </a:p>
          <a:p>
            <a:pPr marL="0" indent="0" eaLnBrk="1" hangingPunct="1">
              <a:buFont typeface="Wingdings" panose="05000000000000000000" pitchFamily="2" charset="2"/>
              <a:buNone/>
              <a:defRPr/>
            </a:pPr>
            <a:endParaRPr lang="en-US" altLang="en-US" sz="2800" dirty="0"/>
          </a:p>
          <a:p>
            <a:pPr eaLnBrk="1" hangingPunct="1">
              <a:defRPr/>
            </a:pPr>
            <a:r>
              <a:rPr lang="en-US" altLang="en-US" sz="2800" dirty="0"/>
              <a:t>Some models oversimplify the real-life problem </a:t>
            </a:r>
          </a:p>
          <a:p>
            <a:pPr lvl="1" eaLnBrk="1" hangingPunct="1">
              <a:defRPr/>
            </a:pPr>
            <a:r>
              <a:rPr lang="en-US" altLang="en-US" sz="2400" dirty="0"/>
              <a:t>Complexity of the problem contributes</a:t>
            </a:r>
          </a:p>
          <a:p>
            <a:pPr lvl="1" eaLnBrk="1" hangingPunct="1">
              <a:defRPr/>
            </a:pPr>
            <a:r>
              <a:rPr lang="en-US" altLang="en-US" sz="2400" dirty="0"/>
              <a:t>Large number of complex variables</a:t>
            </a:r>
          </a:p>
          <a:p>
            <a:pPr eaLnBrk="1" hangingPunct="1">
              <a:defRPr/>
            </a:pPr>
            <a:endParaRPr lang="en-US" altLang="en-US" dirty="0"/>
          </a:p>
        </p:txBody>
      </p:sp>
    </p:spTree>
    <p:extLst>
      <p:ext uri="{BB962C8B-B14F-4D97-AF65-F5344CB8AC3E}">
        <p14:creationId xmlns:p14="http://schemas.microsoft.com/office/powerpoint/2010/main" val="468097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r" eaLnBrk="1" hangingPunct="1"/>
            <a:r>
              <a:rPr lang="en-US" altLang="en-US" sz="3600"/>
              <a:t>Limitations</a:t>
            </a:r>
          </a:p>
        </p:txBody>
      </p:sp>
      <p:sp>
        <p:nvSpPr>
          <p:cNvPr id="23555" name="Content Placeholder 2" descr="Rectangle: Click to edit Master text styles&#10;Second level&#10;Third level&#10;Fourth level&#10;Fifth level"/>
          <p:cNvSpPr>
            <a:spLocks noGrp="1"/>
          </p:cNvSpPr>
          <p:nvPr>
            <p:ph idx="1"/>
          </p:nvPr>
        </p:nvSpPr>
        <p:spPr/>
        <p:txBody>
          <a:bodyPr/>
          <a:lstStyle/>
          <a:p>
            <a:pPr eaLnBrk="1" hangingPunct="1">
              <a:defRPr/>
            </a:pPr>
            <a:r>
              <a:rPr lang="en-US" altLang="en-US" sz="2800" dirty="0"/>
              <a:t>The cost of modeling could exceed the benefits</a:t>
            </a:r>
          </a:p>
          <a:p>
            <a:pPr lvl="1" eaLnBrk="1" hangingPunct="1">
              <a:defRPr/>
            </a:pPr>
            <a:r>
              <a:rPr lang="en-US" altLang="en-US" sz="2400" dirty="0"/>
              <a:t>Key is preliminary analysis and estimate of the cost of data collection and analysis</a:t>
            </a:r>
          </a:p>
          <a:p>
            <a:pPr marL="457200" lvl="1" indent="0" eaLnBrk="1" hangingPunct="1">
              <a:buFont typeface="Wingdings" panose="05000000000000000000" pitchFamily="2" charset="2"/>
              <a:buNone/>
              <a:defRPr/>
            </a:pPr>
            <a:endParaRPr lang="en-US" altLang="en-US" sz="2400" dirty="0"/>
          </a:p>
          <a:p>
            <a:pPr eaLnBrk="1" hangingPunct="1">
              <a:defRPr/>
            </a:pPr>
            <a:r>
              <a:rPr lang="en-US" altLang="en-US" sz="2800" dirty="0"/>
              <a:t>Sometimes the solution to the problem could lead to significant organizational change.</a:t>
            </a:r>
            <a:endParaRPr lang="en-US" altLang="en-US" dirty="0"/>
          </a:p>
          <a:p>
            <a:pPr lvl="1" eaLnBrk="1" hangingPunct="1">
              <a:defRPr/>
            </a:pPr>
            <a:r>
              <a:rPr lang="en-US" altLang="en-US" dirty="0"/>
              <a:t>Is it worth it?</a:t>
            </a:r>
          </a:p>
        </p:txBody>
      </p:sp>
    </p:spTree>
    <p:extLst>
      <p:ext uri="{BB962C8B-B14F-4D97-AF65-F5344CB8AC3E}">
        <p14:creationId xmlns:p14="http://schemas.microsoft.com/office/powerpoint/2010/main" val="1804906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r" eaLnBrk="1" hangingPunct="1"/>
            <a:r>
              <a:rPr lang="en-US" altLang="en-US" sz="3200"/>
              <a:t>Limitations</a:t>
            </a:r>
          </a:p>
        </p:txBody>
      </p:sp>
      <p:sp>
        <p:nvSpPr>
          <p:cNvPr id="18435" name="Content Placeholder 2" descr="Rectangle: Click to edit Master text styles&#10;Second level&#10;Third level&#10;Fourth level&#10;Fifth level"/>
          <p:cNvSpPr>
            <a:spLocks noGrp="1"/>
          </p:cNvSpPr>
          <p:nvPr>
            <p:ph idx="1"/>
          </p:nvPr>
        </p:nvSpPr>
        <p:spPr/>
        <p:txBody>
          <a:bodyPr/>
          <a:lstStyle/>
          <a:p>
            <a:pPr eaLnBrk="1" hangingPunct="1"/>
            <a:r>
              <a:rPr lang="en-US" altLang="en-US" sz="2800"/>
              <a:t>Some models my be too sophisticated for the organization capability</a:t>
            </a:r>
          </a:p>
          <a:p>
            <a:pPr lvl="1" eaLnBrk="1" hangingPunct="1"/>
            <a:r>
              <a:rPr lang="en-US" altLang="en-US"/>
              <a:t>Must weigh costs and benefits </a:t>
            </a:r>
          </a:p>
          <a:p>
            <a:pPr lvl="1" eaLnBrk="1" hangingPunct="1"/>
            <a:r>
              <a:rPr lang="en-US" altLang="en-US"/>
              <a:t>What is the cost of upgrading the organization’s capabilities?</a:t>
            </a:r>
          </a:p>
        </p:txBody>
      </p:sp>
    </p:spTree>
    <p:extLst>
      <p:ext uri="{BB962C8B-B14F-4D97-AF65-F5344CB8AC3E}">
        <p14:creationId xmlns:p14="http://schemas.microsoft.com/office/powerpoint/2010/main" val="41107804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20BBCAB301BCD45B1C7256F82BCEC6F" ma:contentTypeVersion="13" ma:contentTypeDescription="Create a new document." ma:contentTypeScope="" ma:versionID="932788ba5f8affa0242020b7b250d628">
  <xsd:schema xmlns:xsd="http://www.w3.org/2001/XMLSchema" xmlns:xs="http://www.w3.org/2001/XMLSchema" xmlns:p="http://schemas.microsoft.com/office/2006/metadata/properties" xmlns:ns3="21b516fd-2c11-49df-afce-e39173dfc537" xmlns:ns4="9bfa7ed7-8d5a-4a48-b1d7-51f596f9b23d" targetNamespace="http://schemas.microsoft.com/office/2006/metadata/properties" ma:root="true" ma:fieldsID="527be19d10fff81525637ec8d01947e3" ns3:_="" ns4:_="">
    <xsd:import namespace="21b516fd-2c11-49df-afce-e39173dfc537"/>
    <xsd:import namespace="9bfa7ed7-8d5a-4a48-b1d7-51f596f9b23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AutoKeyPoints" minOccurs="0"/>
                <xsd:element ref="ns3:MediaServiceKeyPoints"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b516fd-2c11-49df-afce-e39173dfc5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bfa7ed7-8d5a-4a48-b1d7-51f596f9b23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7A0DA3-018C-4E22-BB46-467C6CBCB17E}">
  <ds:schemaRefs>
    <ds:schemaRef ds:uri="9bfa7ed7-8d5a-4a48-b1d7-51f596f9b23d"/>
    <ds:schemaRef ds:uri="http://schemas.microsoft.com/office/2006/metadata/properties"/>
    <ds:schemaRef ds:uri="http://www.w3.org/XML/1998/namespace"/>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21b516fd-2c11-49df-afce-e39173dfc537"/>
    <ds:schemaRef ds:uri="http://purl.org/dc/elements/1.1/"/>
  </ds:schemaRefs>
</ds:datastoreItem>
</file>

<file path=customXml/itemProps2.xml><?xml version="1.0" encoding="utf-8"?>
<ds:datastoreItem xmlns:ds="http://schemas.openxmlformats.org/officeDocument/2006/customXml" ds:itemID="{17D9E41C-B686-45F5-B8DC-8350F2040550}">
  <ds:schemaRefs>
    <ds:schemaRef ds:uri="http://schemas.microsoft.com/sharepoint/v3/contenttype/forms"/>
  </ds:schemaRefs>
</ds:datastoreItem>
</file>

<file path=customXml/itemProps3.xml><?xml version="1.0" encoding="utf-8"?>
<ds:datastoreItem xmlns:ds="http://schemas.openxmlformats.org/officeDocument/2006/customXml" ds:itemID="{159DF6E1-5E22-44CC-97B3-79D88FF28E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b516fd-2c11-49df-afce-e39173dfc537"/>
    <ds:schemaRef ds:uri="9bfa7ed7-8d5a-4a48-b1d7-51f596f9b2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1009</TotalTime>
  <Words>617</Words>
  <Application>Microsoft Macintosh PowerPoint</Application>
  <PresentationFormat>On-screen Show (4:3)</PresentationFormat>
  <Paragraphs>61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Wingdings</vt:lpstr>
      <vt:lpstr>Office Theme</vt:lpstr>
      <vt:lpstr>HSCI 615 Information management and Quantitative Decision-Making and Control</vt:lpstr>
      <vt:lpstr>Part 2 Draft</vt:lpstr>
      <vt:lpstr>Final Complete Project</vt:lpstr>
      <vt:lpstr>Modeling Decisions in Health Administration</vt:lpstr>
      <vt:lpstr>Models cannot make management decisions</vt:lpstr>
      <vt:lpstr>Limitation on the modeling process</vt:lpstr>
      <vt:lpstr>Limitations</vt:lpstr>
      <vt:lpstr>Limitations</vt:lpstr>
    </vt:vector>
  </TitlesOfParts>
  <Company>CSUN-HHD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615 Information management and Quantitative Decision-Making and Control</dc:title>
  <dc:creator>Malec, Brian T</dc:creator>
  <cp:lastModifiedBy>DerBedrosian, Maral B</cp:lastModifiedBy>
  <cp:revision>13</cp:revision>
  <cp:lastPrinted>2021-01-05T07:24:12Z</cp:lastPrinted>
  <dcterms:created xsi:type="dcterms:W3CDTF">2014-02-11T20:29:12Z</dcterms:created>
  <dcterms:modified xsi:type="dcterms:W3CDTF">2021-04-12T15:51:29Z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0x010100020BBCAB301BCD45B1C7256F82BCEC6F</vt:lpwstr>
  </property>
</Properties>
</file>